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6" r:id="rId5"/>
    <p:sldId id="309" r:id="rId6"/>
    <p:sldId id="310" r:id="rId7"/>
    <p:sldId id="311" r:id="rId8"/>
    <p:sldId id="312" r:id="rId9"/>
    <p:sldId id="313" r:id="rId10"/>
    <p:sldId id="314" r:id="rId11"/>
    <p:sldId id="315" r:id="rId12"/>
    <p:sldId id="316" r:id="rId13"/>
    <p:sldId id="317" r:id="rId14"/>
    <p:sldId id="318" r:id="rId15"/>
    <p:sldId id="319" r:id="rId16"/>
    <p:sldId id="320" r:id="rId17"/>
    <p:sldId id="321" r:id="rId18"/>
    <p:sldId id="322" r:id="rId19"/>
    <p:sldId id="32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6/6/2021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6/6/2021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6/6/2021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6/6/2021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6/6/2021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6/6/2021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6/6/2021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6/6/2021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6/6/2021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6/6/2021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29999" y="654983"/>
            <a:ext cx="4813072" cy="3494791"/>
          </a:xfrm>
        </p:spPr>
        <p:txBody>
          <a:bodyPr>
            <a:noAutofit/>
          </a:bodyPr>
          <a:lstStyle/>
          <a:p>
            <a:r>
              <a:rPr lang="en-US" sz="6000" dirty="0"/>
              <a:t>HOUSING: PRICE PREDICTION</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29450" y="4439735"/>
            <a:ext cx="4829101" cy="1238616"/>
          </a:xfrm>
        </p:spPr>
        <p:txBody>
          <a:bodyPr>
            <a:normAutofit/>
          </a:bodyPr>
          <a:lstStyle/>
          <a:p>
            <a:r>
              <a:rPr lang="en-US" dirty="0">
                <a:latin typeface="Times New Roman" panose="02020603050405020304" pitchFamily="18" charset="0"/>
                <a:cs typeface="Times New Roman" panose="02020603050405020304" pitchFamily="18" charset="0"/>
              </a:rPr>
              <a:t>Mahaboob Basha Shaik</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591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4BF76-1774-4E8D-BB95-476C7ADC7C28}"/>
              </a:ext>
            </a:extLst>
          </p:cNvPr>
          <p:cNvSpPr>
            <a:spLocks noGrp="1"/>
          </p:cNvSpPr>
          <p:nvPr>
            <p:ph type="title"/>
          </p:nvPr>
        </p:nvSpPr>
        <p:spPr/>
        <p:txBody>
          <a:bodyPr/>
          <a:lstStyle/>
          <a:p>
            <a:r>
              <a:rPr lang="en-IN" dirty="0"/>
              <a:t>Model – Lasso Regression</a:t>
            </a:r>
          </a:p>
        </p:txBody>
      </p:sp>
      <p:pic>
        <p:nvPicPr>
          <p:cNvPr id="4" name="Content Placeholder 3">
            <a:extLst>
              <a:ext uri="{FF2B5EF4-FFF2-40B4-BE49-F238E27FC236}">
                <a16:creationId xmlns:a16="http://schemas.microsoft.com/office/drawing/2014/main" id="{C07641DF-3C99-47D6-83E8-4ECCE31DE1C6}"/>
              </a:ext>
            </a:extLst>
          </p:cNvPr>
          <p:cNvPicPr>
            <a:picLocks noGrp="1"/>
          </p:cNvPicPr>
          <p:nvPr>
            <p:ph idx="1"/>
          </p:nvPr>
        </p:nvPicPr>
        <p:blipFill>
          <a:blip r:embed="rId2"/>
          <a:stretch>
            <a:fillRect/>
          </a:stretch>
        </p:blipFill>
        <p:spPr>
          <a:xfrm>
            <a:off x="292136" y="2118360"/>
            <a:ext cx="5905464" cy="3760788"/>
          </a:xfrm>
          <a:prstGeom prst="rect">
            <a:avLst/>
          </a:prstGeom>
        </p:spPr>
      </p:pic>
      <p:pic>
        <p:nvPicPr>
          <p:cNvPr id="5" name="Picture 4">
            <a:extLst>
              <a:ext uri="{FF2B5EF4-FFF2-40B4-BE49-F238E27FC236}">
                <a16:creationId xmlns:a16="http://schemas.microsoft.com/office/drawing/2014/main" id="{B2E049FB-45A0-44CC-9E32-7C92E2C34947}"/>
              </a:ext>
            </a:extLst>
          </p:cNvPr>
          <p:cNvPicPr/>
          <p:nvPr/>
        </p:nvPicPr>
        <p:blipFill>
          <a:blip r:embed="rId3"/>
          <a:stretch>
            <a:fillRect/>
          </a:stretch>
        </p:blipFill>
        <p:spPr>
          <a:xfrm>
            <a:off x="6309360" y="2118360"/>
            <a:ext cx="5706110" cy="3760788"/>
          </a:xfrm>
          <a:prstGeom prst="rect">
            <a:avLst/>
          </a:prstGeom>
        </p:spPr>
      </p:pic>
    </p:spTree>
    <p:extLst>
      <p:ext uri="{BB962C8B-B14F-4D97-AF65-F5344CB8AC3E}">
        <p14:creationId xmlns:p14="http://schemas.microsoft.com/office/powerpoint/2010/main" val="3672856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E8128-7D16-418C-9419-AC5B61F4229B}"/>
              </a:ext>
            </a:extLst>
          </p:cNvPr>
          <p:cNvSpPr>
            <a:spLocks noGrp="1"/>
          </p:cNvSpPr>
          <p:nvPr>
            <p:ph type="title"/>
          </p:nvPr>
        </p:nvSpPr>
        <p:spPr/>
        <p:txBody>
          <a:bodyPr/>
          <a:lstStyle/>
          <a:p>
            <a:r>
              <a:rPr lang="en-IN" dirty="0"/>
              <a:t>Ridge Regression</a:t>
            </a:r>
          </a:p>
        </p:txBody>
      </p:sp>
      <p:pic>
        <p:nvPicPr>
          <p:cNvPr id="4" name="Content Placeholder 3">
            <a:extLst>
              <a:ext uri="{FF2B5EF4-FFF2-40B4-BE49-F238E27FC236}">
                <a16:creationId xmlns:a16="http://schemas.microsoft.com/office/drawing/2014/main" id="{87A180E6-A514-4C53-823E-23BD66853C1B}"/>
              </a:ext>
            </a:extLst>
          </p:cNvPr>
          <p:cNvPicPr>
            <a:picLocks noGrp="1"/>
          </p:cNvPicPr>
          <p:nvPr>
            <p:ph idx="1"/>
          </p:nvPr>
        </p:nvPicPr>
        <p:blipFill>
          <a:blip r:embed="rId2"/>
          <a:stretch>
            <a:fillRect/>
          </a:stretch>
        </p:blipFill>
        <p:spPr>
          <a:xfrm>
            <a:off x="0" y="1965960"/>
            <a:ext cx="6421120" cy="3760788"/>
          </a:xfrm>
          <a:prstGeom prst="rect">
            <a:avLst/>
          </a:prstGeom>
        </p:spPr>
      </p:pic>
      <p:pic>
        <p:nvPicPr>
          <p:cNvPr id="5" name="Picture 4">
            <a:extLst>
              <a:ext uri="{FF2B5EF4-FFF2-40B4-BE49-F238E27FC236}">
                <a16:creationId xmlns:a16="http://schemas.microsoft.com/office/drawing/2014/main" id="{1D53B3E4-C3AE-4E88-A26A-36C3C63A6C9F}"/>
              </a:ext>
            </a:extLst>
          </p:cNvPr>
          <p:cNvPicPr/>
          <p:nvPr/>
        </p:nvPicPr>
        <p:blipFill>
          <a:blip r:embed="rId3"/>
          <a:stretch>
            <a:fillRect/>
          </a:stretch>
        </p:blipFill>
        <p:spPr>
          <a:xfrm>
            <a:off x="6421120" y="2192654"/>
            <a:ext cx="5567680" cy="3760788"/>
          </a:xfrm>
          <a:prstGeom prst="rect">
            <a:avLst/>
          </a:prstGeom>
        </p:spPr>
      </p:pic>
    </p:spTree>
    <p:extLst>
      <p:ext uri="{BB962C8B-B14F-4D97-AF65-F5344CB8AC3E}">
        <p14:creationId xmlns:p14="http://schemas.microsoft.com/office/powerpoint/2010/main" val="3486960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74C3-A6BD-41FF-ABF3-0CF4CCF6BBB2}"/>
              </a:ext>
            </a:extLst>
          </p:cNvPr>
          <p:cNvSpPr>
            <a:spLocks noGrp="1"/>
          </p:cNvSpPr>
          <p:nvPr>
            <p:ph type="title"/>
          </p:nvPr>
        </p:nvSpPr>
        <p:spPr/>
        <p:txBody>
          <a:bodyPr/>
          <a:lstStyle/>
          <a:p>
            <a:r>
              <a:rPr lang="en-IN" dirty="0"/>
              <a:t>Decision Tree</a:t>
            </a:r>
          </a:p>
        </p:txBody>
      </p:sp>
      <p:pic>
        <p:nvPicPr>
          <p:cNvPr id="4" name="Content Placeholder 3">
            <a:extLst>
              <a:ext uri="{FF2B5EF4-FFF2-40B4-BE49-F238E27FC236}">
                <a16:creationId xmlns:a16="http://schemas.microsoft.com/office/drawing/2014/main" id="{8DC384D6-FCF9-4B22-B2D5-C57978FC991F}"/>
              </a:ext>
            </a:extLst>
          </p:cNvPr>
          <p:cNvPicPr>
            <a:picLocks noGrp="1"/>
          </p:cNvPicPr>
          <p:nvPr>
            <p:ph idx="1"/>
          </p:nvPr>
        </p:nvPicPr>
        <p:blipFill>
          <a:blip r:embed="rId2"/>
          <a:stretch>
            <a:fillRect/>
          </a:stretch>
        </p:blipFill>
        <p:spPr>
          <a:xfrm>
            <a:off x="82169" y="1996440"/>
            <a:ext cx="6013831" cy="3760788"/>
          </a:xfrm>
          <a:prstGeom prst="rect">
            <a:avLst/>
          </a:prstGeom>
        </p:spPr>
      </p:pic>
      <p:pic>
        <p:nvPicPr>
          <p:cNvPr id="5" name="Picture 4">
            <a:extLst>
              <a:ext uri="{FF2B5EF4-FFF2-40B4-BE49-F238E27FC236}">
                <a16:creationId xmlns:a16="http://schemas.microsoft.com/office/drawing/2014/main" id="{68341CD6-A10D-4D9F-BE9E-62AED90C1FF8}"/>
              </a:ext>
            </a:extLst>
          </p:cNvPr>
          <p:cNvPicPr/>
          <p:nvPr/>
        </p:nvPicPr>
        <p:blipFill>
          <a:blip r:embed="rId3"/>
          <a:stretch>
            <a:fillRect/>
          </a:stretch>
        </p:blipFill>
        <p:spPr>
          <a:xfrm>
            <a:off x="6126479" y="1996440"/>
            <a:ext cx="5983351" cy="3760788"/>
          </a:xfrm>
          <a:prstGeom prst="rect">
            <a:avLst/>
          </a:prstGeom>
        </p:spPr>
      </p:pic>
    </p:spTree>
    <p:extLst>
      <p:ext uri="{BB962C8B-B14F-4D97-AF65-F5344CB8AC3E}">
        <p14:creationId xmlns:p14="http://schemas.microsoft.com/office/powerpoint/2010/main" val="2391585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6214D-04B8-4068-B7A2-D3B7611EABBE}"/>
              </a:ext>
            </a:extLst>
          </p:cNvPr>
          <p:cNvSpPr>
            <a:spLocks noGrp="1"/>
          </p:cNvSpPr>
          <p:nvPr>
            <p:ph type="title"/>
          </p:nvPr>
        </p:nvSpPr>
        <p:spPr/>
        <p:txBody>
          <a:bodyPr/>
          <a:lstStyle/>
          <a:p>
            <a:r>
              <a:rPr lang="en-IN" dirty="0"/>
              <a:t>Random Forest</a:t>
            </a:r>
          </a:p>
        </p:txBody>
      </p:sp>
      <p:pic>
        <p:nvPicPr>
          <p:cNvPr id="4" name="Content Placeholder 3">
            <a:extLst>
              <a:ext uri="{FF2B5EF4-FFF2-40B4-BE49-F238E27FC236}">
                <a16:creationId xmlns:a16="http://schemas.microsoft.com/office/drawing/2014/main" id="{CE5CAF5A-6507-4CD7-BFF5-19504FCA3789}"/>
              </a:ext>
            </a:extLst>
          </p:cNvPr>
          <p:cNvPicPr>
            <a:picLocks noGrp="1"/>
          </p:cNvPicPr>
          <p:nvPr>
            <p:ph idx="1"/>
          </p:nvPr>
        </p:nvPicPr>
        <p:blipFill>
          <a:blip r:embed="rId2"/>
          <a:stretch>
            <a:fillRect/>
          </a:stretch>
        </p:blipFill>
        <p:spPr>
          <a:xfrm>
            <a:off x="0" y="2000175"/>
            <a:ext cx="6817360" cy="4187265"/>
          </a:xfrm>
          <a:prstGeom prst="rect">
            <a:avLst/>
          </a:prstGeom>
        </p:spPr>
      </p:pic>
      <p:pic>
        <p:nvPicPr>
          <p:cNvPr id="5" name="Picture 4">
            <a:extLst>
              <a:ext uri="{FF2B5EF4-FFF2-40B4-BE49-F238E27FC236}">
                <a16:creationId xmlns:a16="http://schemas.microsoft.com/office/drawing/2014/main" id="{841A9C4C-E1B5-4F11-9049-B169AA05691F}"/>
              </a:ext>
            </a:extLst>
          </p:cNvPr>
          <p:cNvPicPr/>
          <p:nvPr/>
        </p:nvPicPr>
        <p:blipFill>
          <a:blip r:embed="rId3"/>
          <a:stretch>
            <a:fillRect/>
          </a:stretch>
        </p:blipFill>
        <p:spPr>
          <a:xfrm>
            <a:off x="6460490" y="2000175"/>
            <a:ext cx="5599430" cy="4187265"/>
          </a:xfrm>
          <a:prstGeom prst="rect">
            <a:avLst/>
          </a:prstGeom>
        </p:spPr>
      </p:pic>
    </p:spTree>
    <p:extLst>
      <p:ext uri="{BB962C8B-B14F-4D97-AF65-F5344CB8AC3E}">
        <p14:creationId xmlns:p14="http://schemas.microsoft.com/office/powerpoint/2010/main" val="3549766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DFCFE-A138-4285-B79C-9909A228EED0}"/>
              </a:ext>
            </a:extLst>
          </p:cNvPr>
          <p:cNvSpPr>
            <a:spLocks noGrp="1"/>
          </p:cNvSpPr>
          <p:nvPr>
            <p:ph type="title"/>
          </p:nvPr>
        </p:nvSpPr>
        <p:spPr/>
        <p:txBody>
          <a:bodyPr/>
          <a:lstStyle/>
          <a:p>
            <a:r>
              <a:rPr lang="en-IN" dirty="0"/>
              <a:t>Gradient Regressor – Finalised Model</a:t>
            </a:r>
          </a:p>
        </p:txBody>
      </p:sp>
      <p:pic>
        <p:nvPicPr>
          <p:cNvPr id="4" name="Content Placeholder 3">
            <a:extLst>
              <a:ext uri="{FF2B5EF4-FFF2-40B4-BE49-F238E27FC236}">
                <a16:creationId xmlns:a16="http://schemas.microsoft.com/office/drawing/2014/main" id="{28D9D4D7-8BBF-4814-ADBB-2FA6203B6C6B}"/>
              </a:ext>
            </a:extLst>
          </p:cNvPr>
          <p:cNvPicPr>
            <a:picLocks noGrp="1"/>
          </p:cNvPicPr>
          <p:nvPr>
            <p:ph idx="1"/>
          </p:nvPr>
        </p:nvPicPr>
        <p:blipFill>
          <a:blip r:embed="rId2"/>
          <a:stretch>
            <a:fillRect/>
          </a:stretch>
        </p:blipFill>
        <p:spPr>
          <a:xfrm>
            <a:off x="0" y="2034382"/>
            <a:ext cx="7040880" cy="4234338"/>
          </a:xfrm>
          <a:prstGeom prst="rect">
            <a:avLst/>
          </a:prstGeom>
        </p:spPr>
      </p:pic>
      <p:pic>
        <p:nvPicPr>
          <p:cNvPr id="5" name="Picture 4">
            <a:extLst>
              <a:ext uri="{FF2B5EF4-FFF2-40B4-BE49-F238E27FC236}">
                <a16:creationId xmlns:a16="http://schemas.microsoft.com/office/drawing/2014/main" id="{F1FA3816-BB36-4B8E-9E6B-9F9347AE51AA}"/>
              </a:ext>
            </a:extLst>
          </p:cNvPr>
          <p:cNvPicPr/>
          <p:nvPr/>
        </p:nvPicPr>
        <p:blipFill>
          <a:blip r:embed="rId3"/>
          <a:stretch>
            <a:fillRect/>
          </a:stretch>
        </p:blipFill>
        <p:spPr>
          <a:xfrm>
            <a:off x="6705600" y="2034382"/>
            <a:ext cx="5384800" cy="4234338"/>
          </a:xfrm>
          <a:prstGeom prst="rect">
            <a:avLst/>
          </a:prstGeom>
        </p:spPr>
      </p:pic>
    </p:spTree>
    <p:extLst>
      <p:ext uri="{BB962C8B-B14F-4D97-AF65-F5344CB8AC3E}">
        <p14:creationId xmlns:p14="http://schemas.microsoft.com/office/powerpoint/2010/main" val="620444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9D95D-0F09-4AA9-998C-41DBF5DA948E}"/>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1446244E-67CC-4CD7-84B8-871EBF5FEDC9}"/>
              </a:ext>
            </a:extLst>
          </p:cNvPr>
          <p:cNvSpPr>
            <a:spLocks noGrp="1"/>
          </p:cNvSpPr>
          <p:nvPr>
            <p:ph idx="1"/>
          </p:nvPr>
        </p:nvSpPr>
        <p:spPr/>
        <p:txBody>
          <a:bodyPr/>
          <a:lstStyle/>
          <a:p>
            <a:pPr marL="507492" indent="-342900">
              <a:lnSpc>
                <a:spcPct val="107000"/>
              </a:lnSpc>
              <a:buSzPts val="1200"/>
            </a:pPr>
            <a:r>
              <a:rPr lang="en-IN" dirty="0">
                <a:effectLst/>
                <a:latin typeface="Times New Roman" panose="02020603050405020304" pitchFamily="18" charset="0"/>
                <a:ea typeface="Calibri" panose="020F0502020204030204" pitchFamily="34" charset="0"/>
                <a:cs typeface="Times New Roman" panose="02020603050405020304" pitchFamily="18" charset="0"/>
              </a:rPr>
              <a:t>The study shows a comparison between the regression algorithms and artificial neural network when predicting house prices.</a:t>
            </a:r>
          </a:p>
          <a:p>
            <a:pPr marL="507492" indent="-342900">
              <a:lnSpc>
                <a:spcPct val="107000"/>
              </a:lnSpc>
              <a:buSzPts val="1200"/>
            </a:pPr>
            <a:r>
              <a:rPr lang="en-IN" dirty="0">
                <a:effectLst/>
                <a:latin typeface="Times New Roman" panose="02020603050405020304" pitchFamily="18" charset="0"/>
                <a:ea typeface="Calibri" panose="020F0502020204030204" pitchFamily="34" charset="0"/>
                <a:cs typeface="Times New Roman" panose="02020603050405020304" pitchFamily="18" charset="0"/>
              </a:rPr>
              <a:t> The local data gave a worse outcome when the same pre-processing strategy was implemented due to it being in a different shape compared with the public data in terms of the number of features and the correlation strength. </a:t>
            </a:r>
          </a:p>
          <a:p>
            <a:pPr marL="507492" indent="-342900">
              <a:lnSpc>
                <a:spcPct val="107000"/>
              </a:lnSpc>
              <a:buSzPts val="1200"/>
            </a:pPr>
            <a:r>
              <a:rPr lang="en-IN" dirty="0">
                <a:effectLst/>
                <a:latin typeface="Times New Roman" panose="02020603050405020304" pitchFamily="18" charset="0"/>
                <a:ea typeface="Calibri" panose="020F0502020204030204" pitchFamily="34" charset="0"/>
                <a:cs typeface="Times New Roman" panose="02020603050405020304" pitchFamily="18" charset="0"/>
              </a:rPr>
              <a:t>Hence, the local data needs more features to be added preferably with a strong correlation with the house price. </a:t>
            </a:r>
          </a:p>
          <a:p>
            <a:pPr marL="507492" indent="-342900">
              <a:lnSpc>
                <a:spcPct val="107000"/>
              </a:lnSpc>
              <a:spcAft>
                <a:spcPts val="800"/>
              </a:spcAft>
              <a:buSzPts val="1200"/>
            </a:pPr>
            <a:r>
              <a:rPr lang="en-IN" dirty="0">
                <a:effectLst/>
                <a:latin typeface="Times New Roman" panose="02020603050405020304" pitchFamily="18" charset="0"/>
                <a:ea typeface="Calibri" panose="020F0502020204030204" pitchFamily="34" charset="0"/>
                <a:cs typeface="Times New Roman" panose="02020603050405020304" pitchFamily="18" charset="0"/>
              </a:rPr>
              <a:t>However, Gradient Regression got the best R2 score overall. The final results of this study showed that Gradient Regression better prediction compared to other used algorithms.</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1821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3" name="Straight Connector 2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4C869C3B-5565-4AAC-86A8-9EB0AB1C6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5169EF-409D-4C20-BBAB-4A42DED6A8C1}"/>
              </a:ext>
            </a:extLst>
          </p:cNvPr>
          <p:cNvSpPr>
            <a:spLocks noGrp="1"/>
          </p:cNvSpPr>
          <p:nvPr>
            <p:ph type="title"/>
          </p:nvPr>
        </p:nvSpPr>
        <p:spPr>
          <a:xfrm>
            <a:off x="638423" y="3807725"/>
            <a:ext cx="10909073" cy="1447062"/>
          </a:xfrm>
        </p:spPr>
        <p:txBody>
          <a:bodyPr vert="horz" lIns="91440" tIns="45720" rIns="91440" bIns="45720" rtlCol="0" anchor="b">
            <a:normAutofit/>
          </a:bodyPr>
          <a:lstStyle/>
          <a:p>
            <a:pPr algn="ctr"/>
            <a:r>
              <a:rPr lang="en-US" sz="6000">
                <a:solidFill>
                  <a:schemeClr val="tx1">
                    <a:lumMod val="85000"/>
                    <a:lumOff val="15000"/>
                  </a:schemeClr>
                </a:solidFill>
              </a:rPr>
              <a:t>Thank You</a:t>
            </a:r>
          </a:p>
        </p:txBody>
      </p:sp>
      <p:pic>
        <p:nvPicPr>
          <p:cNvPr id="7" name="Graphic 6" descr="Handshake">
            <a:extLst>
              <a:ext uri="{FF2B5EF4-FFF2-40B4-BE49-F238E27FC236}">
                <a16:creationId xmlns:a16="http://schemas.microsoft.com/office/drawing/2014/main" id="{1B6E1EBE-8FF0-4FDB-9401-56D7A54190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14657" y="771100"/>
            <a:ext cx="2750022" cy="2750022"/>
          </a:xfrm>
          <a:prstGeom prst="rect">
            <a:avLst/>
          </a:prstGeom>
        </p:spPr>
      </p:pic>
      <p:cxnSp>
        <p:nvCxnSpPr>
          <p:cNvPr id="27" name="Straight Connector 26">
            <a:extLst>
              <a:ext uri="{FF2B5EF4-FFF2-40B4-BE49-F238E27FC236}">
                <a16:creationId xmlns:a16="http://schemas.microsoft.com/office/drawing/2014/main" id="{F41136EC-EC34-4D08-B5AB-8CE5870B1C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52600" y="5415653"/>
            <a:ext cx="86868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064CBAAB-7956-4763-9F69-A3FDBF1ACB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66744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61893-DB95-4D5D-963C-379C26745F39}"/>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Problem Statement</a:t>
            </a:r>
          </a:p>
        </p:txBody>
      </p:sp>
      <p:sp>
        <p:nvSpPr>
          <p:cNvPr id="3" name="Content Placeholder 2">
            <a:extLst>
              <a:ext uri="{FF2B5EF4-FFF2-40B4-BE49-F238E27FC236}">
                <a16:creationId xmlns:a16="http://schemas.microsoft.com/office/drawing/2014/main" id="{C616A250-CD41-4EAD-A7AC-95B0CD24F8BF}"/>
              </a:ext>
            </a:extLst>
          </p:cNvPr>
          <p:cNvSpPr>
            <a:spLocks noGrp="1"/>
          </p:cNvSpPr>
          <p:nvPr>
            <p:ph idx="1"/>
          </p:nvPr>
        </p:nvSpPr>
        <p:spPr>
          <a:xfrm>
            <a:off x="752475" y="2108201"/>
            <a:ext cx="10753725" cy="3959224"/>
          </a:xfrm>
        </p:spPr>
        <p:txBody>
          <a:bodyPr>
            <a:normAutofit/>
          </a:bodyPr>
          <a:lstStyle/>
          <a:p>
            <a:pPr marL="457200" algn="just">
              <a:lnSpc>
                <a:spcPct val="115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Houses are one of the necessary needs of each person around the globe and therefore housing and real estate market is one of the markets which is one of the major contributors in the world’s economy. It is a very large market and there are various companies working in the domain. Data science comes as a very important tool to solve problems in the domain to help the companies increase their overall revenue, profits, improving their marketing strategies and focusing on changing trends in house sales and purchases. Predictive modelling, Market mix modelling, recommendation systems are some of the machine learning techniques used for achieving the business goals for housing companies. Our problem is related to one such housing company.</a:t>
            </a:r>
          </a:p>
          <a:p>
            <a:pPr marL="457200" algn="just">
              <a:lnSpc>
                <a:spcPct val="115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A US-based housing company named Surprise Housing has decided to enter the Australian market. The company uses data analytics to purchase houses at a price below their actual values and flip them at a higher price. </a:t>
            </a:r>
          </a:p>
          <a:p>
            <a:pPr marL="457200" algn="just">
              <a:lnSpc>
                <a:spcPct val="115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The company is looking at prospective properties to buy houses to enter the market. You are required to build a model using Machine Learning to predict the actual value of the prospective properties and decide whether to invest in them or not.</a:t>
            </a:r>
          </a:p>
        </p:txBody>
      </p:sp>
    </p:spTree>
    <p:extLst>
      <p:ext uri="{BB962C8B-B14F-4D97-AF65-F5344CB8AC3E}">
        <p14:creationId xmlns:p14="http://schemas.microsoft.com/office/powerpoint/2010/main" val="2516885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05EB0-5099-4AE0-AED1-31E8A16B4546}"/>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Understanding</a:t>
            </a:r>
          </a:p>
        </p:txBody>
      </p:sp>
      <p:sp>
        <p:nvSpPr>
          <p:cNvPr id="3" name="Content Placeholder 2">
            <a:extLst>
              <a:ext uri="{FF2B5EF4-FFF2-40B4-BE49-F238E27FC236}">
                <a16:creationId xmlns:a16="http://schemas.microsoft.com/office/drawing/2014/main" id="{3E1ABC54-F57F-48A0-97B0-A336FC543EE3}"/>
              </a:ext>
            </a:extLst>
          </p:cNvPr>
          <p:cNvSpPr>
            <a:spLocks noGrp="1"/>
          </p:cNvSpPr>
          <p:nvPr>
            <p:ph idx="1"/>
          </p:nvPr>
        </p:nvSpPr>
        <p:spPr/>
        <p:txBody>
          <a:bodyPr>
            <a:normAutofit/>
          </a:bodyPr>
          <a:lstStyle/>
          <a:p>
            <a:pPr algn="just"/>
            <a:r>
              <a:rPr lang="en-IN" dirty="0">
                <a:effectLst/>
                <a:latin typeface="Times New Roman" panose="02020603050405020304" pitchFamily="18" charset="0"/>
                <a:ea typeface="Calibri" panose="020F0502020204030204" pitchFamily="34" charset="0"/>
                <a:cs typeface="Times New Roman" panose="02020603050405020304" pitchFamily="18" charset="0"/>
              </a:rPr>
              <a:t>House price forecasting is an important topic of   real estate. The   literature attempts to derive   useful   knowledge   from   historical data   of property   markets. Machine   learning techniques are applied to   analyse   historical property transactions in India   to discover useful models for house buyers and sellers. Revealed is   the high discrepancy between house prices in the most expensive and most affordable suburbs in the city of Australia. Moreover, experiments demonstrate that the Multiple Linear Regression that is based on mean squared error measurement is a competitive approach.</a:t>
            </a:r>
          </a:p>
          <a:p>
            <a:pPr algn="just"/>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1177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026F1-8862-46A1-87B0-3707147EF2A8}"/>
              </a:ext>
            </a:extLst>
          </p:cNvPr>
          <p:cNvSpPr>
            <a:spLocks noGrp="1"/>
          </p:cNvSpPr>
          <p:nvPr>
            <p:ph type="title"/>
          </p:nvPr>
        </p:nvSpPr>
        <p:spPr/>
        <p:txBody>
          <a:bodyPr/>
          <a:lstStyle/>
          <a:p>
            <a:r>
              <a:rPr lang="en-IN" dirty="0"/>
              <a:t>EDA</a:t>
            </a:r>
          </a:p>
        </p:txBody>
      </p:sp>
      <p:sp>
        <p:nvSpPr>
          <p:cNvPr id="3" name="Content Placeholder 2">
            <a:extLst>
              <a:ext uri="{FF2B5EF4-FFF2-40B4-BE49-F238E27FC236}">
                <a16:creationId xmlns:a16="http://schemas.microsoft.com/office/drawing/2014/main" id="{D1B7DEF4-F26A-4DAE-B1A0-CB43E283EDF7}"/>
              </a:ext>
            </a:extLst>
          </p:cNvPr>
          <p:cNvSpPr>
            <a:spLocks noGrp="1"/>
          </p:cNvSpPr>
          <p:nvPr>
            <p:ph idx="1"/>
          </p:nvPr>
        </p:nvSpPr>
        <p:spPr>
          <a:xfrm>
            <a:off x="1097280" y="2108201"/>
            <a:ext cx="7379970" cy="3760891"/>
          </a:xfrm>
        </p:spPr>
        <p:txBody>
          <a:bodyPr>
            <a:normAutofit/>
          </a:bodyPr>
          <a:lstStyle/>
          <a:p>
            <a:pPr marL="342900" lvl="0" indent="-342900">
              <a:lnSpc>
                <a:spcPct val="115000"/>
              </a:lnSpc>
              <a:buSzPts val="1400"/>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Mathematical/ Analytical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Modeling</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of the Problem</a:t>
            </a:r>
          </a:p>
          <a:p>
            <a:pPr marL="742950" lvl="1" indent="-285750" algn="just">
              <a:lnSpc>
                <a:spcPct val="115000"/>
              </a:lnSpc>
              <a:buSzPts val="1200"/>
              <a:buFont typeface="Times New Roman" panose="02020603050405020304" pitchFamily="18" charset="0"/>
              <a:buAutoNum type="alphaLcPeriod"/>
            </a:pPr>
            <a:r>
              <a:rPr lang="en-IN" dirty="0">
                <a:effectLst/>
                <a:latin typeface="Times New Roman" panose="02020603050405020304" pitchFamily="18" charset="0"/>
                <a:ea typeface="Calibri" panose="020F0502020204030204" pitchFamily="34" charset="0"/>
                <a:cs typeface="Times New Roman" panose="02020603050405020304" pitchFamily="18" charset="0"/>
              </a:rPr>
              <a:t>Pandas: The Python Data Analysis Library is used for storing the data in data frames and manipulation.</a:t>
            </a:r>
          </a:p>
          <a:p>
            <a:pPr marL="742950" lvl="1" indent="-285750" algn="just">
              <a:lnSpc>
                <a:spcPct val="115000"/>
              </a:lnSpc>
              <a:buSzPts val="1200"/>
              <a:buFont typeface="Times New Roman" panose="02020603050405020304" pitchFamily="18" charset="0"/>
              <a:buAutoNum type="alphaLcPeriod"/>
            </a:pPr>
            <a:r>
              <a:rPr lang="en-IN" dirty="0">
                <a:effectLst/>
                <a:latin typeface="Times New Roman" panose="02020603050405020304" pitchFamily="18" charset="0"/>
                <a:ea typeface="Calibri" panose="020F0502020204030204" pitchFamily="34" charset="0"/>
                <a:cs typeface="Times New Roman" panose="02020603050405020304" pitchFamily="18" charset="0"/>
              </a:rPr>
              <a:t>NumPy: Python scientific computing library.</a:t>
            </a:r>
          </a:p>
          <a:p>
            <a:pPr marL="742950" lvl="1" indent="-285750" algn="just">
              <a:lnSpc>
                <a:spcPct val="115000"/>
              </a:lnSpc>
              <a:buSzPts val="1200"/>
              <a:buFont typeface="Times New Roman" panose="02020603050405020304" pitchFamily="18" charset="0"/>
              <a:buAutoNum type="alphaLcPeriod"/>
            </a:pPr>
            <a:r>
              <a:rPr lang="en-IN" dirty="0">
                <a:effectLst/>
                <a:latin typeface="Times New Roman" panose="02020603050405020304" pitchFamily="18" charset="0"/>
                <a:ea typeface="Calibri" panose="020F0502020204030204" pitchFamily="34" charset="0"/>
                <a:cs typeface="Times New Roman" panose="02020603050405020304" pitchFamily="18" charset="0"/>
              </a:rPr>
              <a:t>Matplotlib: Python plotting library.</a:t>
            </a:r>
          </a:p>
          <a:p>
            <a:pPr marL="742950" lvl="1" indent="-285750" algn="just">
              <a:lnSpc>
                <a:spcPct val="115000"/>
              </a:lnSpc>
              <a:buSzPts val="1200"/>
              <a:buFont typeface="Times New Roman" panose="02020603050405020304" pitchFamily="18" charset="0"/>
              <a:buAutoNum type="alphaLcPeriod"/>
            </a:pPr>
            <a:r>
              <a:rPr lang="en-IN" dirty="0">
                <a:effectLst/>
                <a:latin typeface="Times New Roman" panose="02020603050405020304" pitchFamily="18" charset="0"/>
                <a:ea typeface="Calibri" panose="020F0502020204030204" pitchFamily="34" charset="0"/>
                <a:cs typeface="Times New Roman" panose="02020603050405020304" pitchFamily="18" charset="0"/>
              </a:rPr>
              <a:t>Seaborn: Statistical data visualization based on matplotlib.</a:t>
            </a:r>
          </a:p>
          <a:p>
            <a:pPr marL="742950" lvl="1" indent="-285750" algn="just">
              <a:lnSpc>
                <a:spcPct val="115000"/>
              </a:lnSpc>
              <a:buSzPts val="1200"/>
              <a:buFont typeface="Times New Roman" panose="02020603050405020304" pitchFamily="18" charset="0"/>
              <a:buAutoNum type="alphaLcPeriod"/>
            </a:pPr>
            <a:r>
              <a:rPr lang="en-IN" dirty="0">
                <a:effectLst/>
                <a:latin typeface="Times New Roman" panose="02020603050405020304" pitchFamily="18" charset="0"/>
                <a:ea typeface="Calibri" panose="020F0502020204030204" pitchFamily="34" charset="0"/>
                <a:cs typeface="Times New Roman" panose="02020603050405020304" pitchFamily="18" charset="0"/>
              </a:rPr>
              <a:t>Scikit-learn: </a:t>
            </a:r>
            <a:r>
              <a:rPr lang="en-IN" dirty="0" err="1">
                <a:effectLst/>
                <a:latin typeface="Times New Roman" panose="02020603050405020304" pitchFamily="18" charset="0"/>
                <a:ea typeface="Calibri" panose="020F0502020204030204" pitchFamily="34" charset="0"/>
                <a:cs typeface="Times New Roman" panose="02020603050405020304" pitchFamily="18" charset="0"/>
              </a:rPr>
              <a:t>Sklearn</a:t>
            </a:r>
            <a:r>
              <a:rPr lang="en-IN" dirty="0">
                <a:effectLst/>
                <a:latin typeface="Times New Roman" panose="02020603050405020304" pitchFamily="18" charset="0"/>
                <a:ea typeface="Calibri" panose="020F0502020204030204" pitchFamily="34" charset="0"/>
                <a:cs typeface="Times New Roman" panose="02020603050405020304" pitchFamily="18" charset="0"/>
              </a:rPr>
              <a:t> is a machine learning library for Python.</a:t>
            </a:r>
          </a:p>
          <a:p>
            <a:pPr marL="742950" lvl="1" indent="-285750" algn="just">
              <a:lnSpc>
                <a:spcPct val="115000"/>
              </a:lnSpc>
              <a:spcAft>
                <a:spcPts val="800"/>
              </a:spcAft>
              <a:buSzPts val="1200"/>
              <a:buFont typeface="Times New Roman" panose="02020603050405020304" pitchFamily="18" charset="0"/>
              <a:buAutoNum type="alphaLcPeriod"/>
            </a:pPr>
            <a:r>
              <a:rPr lang="en-IN" dirty="0">
                <a:effectLst/>
                <a:latin typeface="Times New Roman" panose="02020603050405020304" pitchFamily="18" charset="0"/>
                <a:ea typeface="Calibri" panose="020F0502020204030204" pitchFamily="34" charset="0"/>
                <a:cs typeface="Times New Roman" panose="02020603050405020304" pitchFamily="18" charset="0"/>
              </a:rPr>
              <a:t>SciPy. Stats: Provides a number of probability distributions and statistical functions.</a:t>
            </a:r>
          </a:p>
          <a:p>
            <a:endParaRPr lang="en-IN" sz="1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F3830FC-4B12-43B8-A6A1-07937FC8C6D2}"/>
              </a:ext>
            </a:extLst>
          </p:cNvPr>
          <p:cNvPicPr/>
          <p:nvPr/>
        </p:nvPicPr>
        <p:blipFill>
          <a:blip r:embed="rId2"/>
          <a:stretch>
            <a:fillRect/>
          </a:stretch>
        </p:blipFill>
        <p:spPr>
          <a:xfrm>
            <a:off x="8477250" y="2566987"/>
            <a:ext cx="2476500" cy="1724025"/>
          </a:xfrm>
          <a:prstGeom prst="rect">
            <a:avLst/>
          </a:prstGeom>
        </p:spPr>
      </p:pic>
    </p:spTree>
    <p:extLst>
      <p:ext uri="{BB962C8B-B14F-4D97-AF65-F5344CB8AC3E}">
        <p14:creationId xmlns:p14="http://schemas.microsoft.com/office/powerpoint/2010/main" val="3192648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0E4D8-10AA-465D-8ED4-EEFA33CF17D8}"/>
              </a:ext>
            </a:extLst>
          </p:cNvPr>
          <p:cNvSpPr>
            <a:spLocks noGrp="1"/>
          </p:cNvSpPr>
          <p:nvPr>
            <p:ph type="title"/>
          </p:nvPr>
        </p:nvSpPr>
        <p:spPr/>
        <p:txBody>
          <a:bodyPr/>
          <a:lstStyle/>
          <a:p>
            <a:r>
              <a:rPr lang="en-IN" dirty="0"/>
              <a:t>EDA</a:t>
            </a:r>
          </a:p>
        </p:txBody>
      </p:sp>
      <p:sp>
        <p:nvSpPr>
          <p:cNvPr id="3" name="Content Placeholder 2">
            <a:extLst>
              <a:ext uri="{FF2B5EF4-FFF2-40B4-BE49-F238E27FC236}">
                <a16:creationId xmlns:a16="http://schemas.microsoft.com/office/drawing/2014/main" id="{FE08702D-5264-42C3-B502-30AFF343AAA4}"/>
              </a:ext>
            </a:extLst>
          </p:cNvPr>
          <p:cNvSpPr>
            <a:spLocks noGrp="1"/>
          </p:cNvSpPr>
          <p:nvPr>
            <p:ph idx="1"/>
          </p:nvPr>
        </p:nvSpPr>
        <p:spPr/>
        <p:txBody>
          <a:bodyPr/>
          <a:lstStyle/>
          <a:p>
            <a:r>
              <a:rPr lang="en-IN" sz="1800" dirty="0">
                <a:effectLst/>
                <a:latin typeface="Times New Roman" panose="02020603050405020304" pitchFamily="18" charset="0"/>
                <a:ea typeface="Calibri" panose="020F0502020204030204" pitchFamily="34" charset="0"/>
              </a:rPr>
              <a:t>Data exploration is the first step in data analysis and typically involves summarizing the main characteristics of a data set, including its size, accuracy, initial patterns in the data and other attributes. It is commonly conducted by data analysts using visual analytics tools, but it can also be done in more advanced statistical software, Python</a:t>
            </a:r>
            <a:r>
              <a:rPr lang="en-IN" sz="1800" b="1" dirty="0">
                <a:effectLst/>
                <a:latin typeface="Times New Roman" panose="02020603050405020304" pitchFamily="18" charset="0"/>
                <a:ea typeface="Calibri" panose="020F0502020204030204" pitchFamily="34" charset="0"/>
              </a:rPr>
              <a:t>. </a:t>
            </a:r>
            <a:r>
              <a:rPr lang="en-IN" sz="1800" dirty="0">
                <a:effectLst/>
                <a:latin typeface="Times New Roman" panose="02020603050405020304" pitchFamily="18" charset="0"/>
                <a:ea typeface="Calibri" panose="020F0502020204030204" pitchFamily="34" charset="0"/>
              </a:rPr>
              <a:t>Before it can conduct analysis on data collected by multiple data sources and stored in data warehouses, an organization must know how many cases are in a data set, what variables are included, how many missing values there are and what general hypotheses the data is likely to support. </a:t>
            </a:r>
          </a:p>
          <a:p>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The cleaning module removes the noise, and check that all the values are not empty, otherwise the item is dropped. This is done for simplicity; indeed, it could be better to try to inference them later. After the cleaning part done, the item is sent to the formatting module.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459559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3" name="Straight Connector 3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5" name="Rectangle 34">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F9164B-7824-4415-BB82-4EF607F51C1B}"/>
              </a:ext>
            </a:extLst>
          </p:cNvPr>
          <p:cNvSpPr>
            <a:spLocks noGrp="1"/>
          </p:cNvSpPr>
          <p:nvPr>
            <p:ph type="title"/>
          </p:nvPr>
        </p:nvSpPr>
        <p:spPr>
          <a:xfrm>
            <a:off x="633999" y="4550230"/>
            <a:ext cx="10909073" cy="957902"/>
          </a:xfrm>
        </p:spPr>
        <p:txBody>
          <a:bodyPr vert="horz" lIns="91440" tIns="45720" rIns="91440" bIns="45720" rtlCol="0" anchor="b">
            <a:normAutofit/>
          </a:bodyPr>
          <a:lstStyle/>
          <a:p>
            <a:r>
              <a:rPr lang="en-US" sz="6000">
                <a:solidFill>
                  <a:schemeClr val="tx1">
                    <a:lumMod val="85000"/>
                    <a:lumOff val="15000"/>
                  </a:schemeClr>
                </a:solidFill>
                <a:latin typeface="Times New Roman" panose="02020603050405020304" pitchFamily="18" charset="0"/>
                <a:cs typeface="Times New Roman" panose="02020603050405020304" pitchFamily="18" charset="0"/>
              </a:rPr>
              <a:t>Visualisation – Univariant Analysis</a:t>
            </a:r>
          </a:p>
        </p:txBody>
      </p:sp>
      <p:pic>
        <p:nvPicPr>
          <p:cNvPr id="26" name="Picture 25">
            <a:extLst>
              <a:ext uri="{FF2B5EF4-FFF2-40B4-BE49-F238E27FC236}">
                <a16:creationId xmlns:a16="http://schemas.microsoft.com/office/drawing/2014/main" id="{689382FA-05B7-461D-863D-1FE30AB01255}"/>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386080" y="396243"/>
            <a:ext cx="3142479" cy="4078495"/>
          </a:xfrm>
          <a:prstGeom prst="rect">
            <a:avLst/>
          </a:prstGeom>
          <a:noFill/>
        </p:spPr>
      </p:pic>
      <p:cxnSp>
        <p:nvCxnSpPr>
          <p:cNvPr id="37" name="Straight Connector 36">
            <a:extLst>
              <a:ext uri="{FF2B5EF4-FFF2-40B4-BE49-F238E27FC236}">
                <a16:creationId xmlns:a16="http://schemas.microsoft.com/office/drawing/2014/main" id="{4FA8A11A-E0A0-4672-A17E-32CC5B422C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90558" y="1298448"/>
            <a:ext cx="0" cy="22860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35E52C94-E846-4166-B0CE-84A5F24E025F}"/>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4318000" y="396243"/>
            <a:ext cx="3505199" cy="4078496"/>
          </a:xfrm>
          <a:prstGeom prst="rect">
            <a:avLst/>
          </a:prstGeom>
          <a:noFill/>
        </p:spPr>
      </p:pic>
      <p:cxnSp>
        <p:nvCxnSpPr>
          <p:cNvPr id="39" name="Straight Connector 38">
            <a:extLst>
              <a:ext uri="{FF2B5EF4-FFF2-40B4-BE49-F238E27FC236}">
                <a16:creationId xmlns:a16="http://schemas.microsoft.com/office/drawing/2014/main" id="{292D7FC5-B427-4FF7-8FC7-9DA3C276DA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87975" y="1298448"/>
            <a:ext cx="0" cy="22860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F434723E-55D5-4BF0-A3BF-FC9391633B21}"/>
              </a:ext>
            </a:extLst>
          </p:cNvPr>
          <p:cNvPicPr/>
          <p:nvPr/>
        </p:nvPicPr>
        <p:blipFill>
          <a:blip r:embed="rId4" cstate="print">
            <a:extLst>
              <a:ext uri="{28A0092B-C50C-407E-A947-70E740481C1C}">
                <a14:useLocalDpi xmlns:a14="http://schemas.microsoft.com/office/drawing/2010/main" val="0"/>
              </a:ext>
            </a:extLst>
          </a:blip>
          <a:stretch>
            <a:fillRect/>
          </a:stretch>
        </p:blipFill>
        <p:spPr bwMode="auto">
          <a:xfrm>
            <a:off x="8152752" y="396243"/>
            <a:ext cx="3175647" cy="4016823"/>
          </a:xfrm>
          <a:prstGeom prst="rect">
            <a:avLst/>
          </a:prstGeom>
          <a:noFill/>
        </p:spPr>
      </p:pic>
      <p:cxnSp>
        <p:nvCxnSpPr>
          <p:cNvPr id="41" name="Straight Connector 40">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45296"/>
            <a:ext cx="10515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3367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1238442"/>
            <a:ext cx="3635926" cy="4355751"/>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4464A1-FB85-471A-BF6D-6A10265E2A07}"/>
              </a:ext>
            </a:extLst>
          </p:cNvPr>
          <p:cNvSpPr>
            <a:spLocks noGrp="1"/>
          </p:cNvSpPr>
          <p:nvPr>
            <p:ph type="title"/>
          </p:nvPr>
        </p:nvSpPr>
        <p:spPr>
          <a:xfrm>
            <a:off x="854277" y="1475234"/>
            <a:ext cx="3214307" cy="2901694"/>
          </a:xfrm>
        </p:spPr>
        <p:txBody>
          <a:bodyPr vert="horz" lIns="91440" tIns="45720" rIns="91440" bIns="45720" rtlCol="0" anchor="b">
            <a:normAutofit fontScale="90000"/>
          </a:bodyPr>
          <a:lstStyle/>
          <a:p>
            <a:r>
              <a:rPr lang="en-US" sz="4400" dirty="0">
                <a:solidFill>
                  <a:schemeClr val="bg1"/>
                </a:solidFill>
              </a:rPr>
              <a:t>Bi Variant Analysis  - Target Variable is Sales Price</a:t>
            </a:r>
          </a:p>
        </p:txBody>
      </p:sp>
      <p:cxnSp>
        <p:nvCxnSpPr>
          <p:cNvPr id="18" name="Straight Connector 17">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695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402BAEC-66B2-4916-A5E3-AF90E3386657}"/>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4490203" y="233680"/>
            <a:ext cx="3769877" cy="6045200"/>
          </a:xfrm>
          <a:prstGeom prst="rect">
            <a:avLst/>
          </a:prstGeom>
          <a:noFill/>
        </p:spPr>
      </p:pic>
      <p:pic>
        <p:nvPicPr>
          <p:cNvPr id="4" name="Content Placeholder 3">
            <a:extLst>
              <a:ext uri="{FF2B5EF4-FFF2-40B4-BE49-F238E27FC236}">
                <a16:creationId xmlns:a16="http://schemas.microsoft.com/office/drawing/2014/main" id="{8DA57836-3482-4912-A3BB-C7893E7BDE43}"/>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8470890" y="233680"/>
            <a:ext cx="3528867" cy="6045200"/>
          </a:xfrm>
          <a:prstGeom prst="rect">
            <a:avLst/>
          </a:prstGeom>
          <a:noFill/>
        </p:spPr>
      </p:pic>
      <p:sp>
        <p:nvSpPr>
          <p:cNvPr id="20" name="Rectangle 19">
            <a:extLst>
              <a:ext uri="{FF2B5EF4-FFF2-40B4-BE49-F238E27FC236}">
                <a16:creationId xmlns:a16="http://schemas.microsoft.com/office/drawing/2014/main" id="{E239D8CC-16F4-4B2B-80F0-203C56D0D2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4024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0"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1" name="Rectangle 12">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45517C-6F81-4793-86D0-9CF771942192}"/>
              </a:ext>
            </a:extLst>
          </p:cNvPr>
          <p:cNvSpPr>
            <a:spLocks noGrp="1"/>
          </p:cNvSpPr>
          <p:nvPr>
            <p:ph type="title"/>
          </p:nvPr>
        </p:nvSpPr>
        <p:spPr>
          <a:xfrm>
            <a:off x="8141110" y="639098"/>
            <a:ext cx="3401961" cy="3494790"/>
          </a:xfrm>
        </p:spPr>
        <p:txBody>
          <a:bodyPr vert="horz" lIns="91440" tIns="45720" rIns="91440" bIns="45720" rtlCol="0" anchor="b">
            <a:normAutofit/>
          </a:bodyPr>
          <a:lstStyle/>
          <a:p>
            <a:r>
              <a:rPr lang="en-US" sz="5400">
                <a:solidFill>
                  <a:schemeClr val="tx1">
                    <a:lumMod val="85000"/>
                    <a:lumOff val="15000"/>
                  </a:schemeClr>
                </a:solidFill>
              </a:rPr>
              <a:t>Multi Variant Ananlysis</a:t>
            </a:r>
          </a:p>
        </p:txBody>
      </p:sp>
      <p:pic>
        <p:nvPicPr>
          <p:cNvPr id="4" name="Content Placeholder 3">
            <a:extLst>
              <a:ext uri="{FF2B5EF4-FFF2-40B4-BE49-F238E27FC236}">
                <a16:creationId xmlns:a16="http://schemas.microsoft.com/office/drawing/2014/main" id="{E0328AAA-9E49-4E1E-9FC6-8FECB5D7CEA0}"/>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114698" y="365766"/>
            <a:ext cx="7843520" cy="6035034"/>
          </a:xfrm>
          <a:prstGeom prst="rect">
            <a:avLst/>
          </a:prstGeom>
          <a:noFill/>
        </p:spPr>
      </p:pic>
      <p:cxnSp>
        <p:nvCxnSpPr>
          <p:cNvPr id="22" name="Straight Connector 14">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3" name="Rectangle 16">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95449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E14AD-05F5-43AD-9B70-9F3122127678}"/>
              </a:ext>
            </a:extLst>
          </p:cNvPr>
          <p:cNvSpPr>
            <a:spLocks noGrp="1"/>
          </p:cNvSpPr>
          <p:nvPr>
            <p:ph type="title"/>
          </p:nvPr>
        </p:nvSpPr>
        <p:spPr/>
        <p:txBody>
          <a:bodyPr/>
          <a:lstStyle/>
          <a:p>
            <a:r>
              <a:rPr lang="en-IN" dirty="0"/>
              <a:t>Steps and Assumptions</a:t>
            </a:r>
          </a:p>
        </p:txBody>
      </p:sp>
      <p:sp>
        <p:nvSpPr>
          <p:cNvPr id="3" name="Content Placeholder 2">
            <a:extLst>
              <a:ext uri="{FF2B5EF4-FFF2-40B4-BE49-F238E27FC236}">
                <a16:creationId xmlns:a16="http://schemas.microsoft.com/office/drawing/2014/main" id="{34E3E518-07DD-41F4-9DC2-F184866D4FE0}"/>
              </a:ext>
            </a:extLst>
          </p:cNvPr>
          <p:cNvSpPr>
            <a:spLocks noGrp="1"/>
          </p:cNvSpPr>
          <p:nvPr>
            <p:ph idx="1"/>
          </p:nvPr>
        </p:nvSpPr>
        <p:spPr>
          <a:xfrm>
            <a:off x="447675" y="1952626"/>
            <a:ext cx="10708005" cy="4133850"/>
          </a:xfrm>
        </p:spPr>
        <p:txBody>
          <a:bodyPr>
            <a:noAutofit/>
          </a:bodyPr>
          <a:lstStyle/>
          <a:p>
            <a:pPr marL="742950" lvl="1" indent="-285750" algn="just">
              <a:spcAft>
                <a:spcPts val="900"/>
              </a:spcAft>
              <a:buSzPts val="1200"/>
            </a:pPr>
            <a:r>
              <a:rPr lang="en-IN" dirty="0">
                <a:effectLst/>
                <a:latin typeface="Times New Roman" panose="02020603050405020304" pitchFamily="18" charset="0"/>
                <a:ea typeface="Times New Roman" panose="02020603050405020304" pitchFamily="18" charset="0"/>
              </a:rPr>
              <a:t>Here we see correlation of all features based on </a:t>
            </a:r>
            <a:r>
              <a:rPr lang="en-IN" dirty="0" err="1">
                <a:effectLst/>
                <a:latin typeface="Times New Roman" panose="02020603050405020304" pitchFamily="18" charset="0"/>
                <a:ea typeface="Times New Roman" panose="02020603050405020304" pitchFamily="18" charset="0"/>
              </a:rPr>
              <a:t>saleprice</a:t>
            </a:r>
            <a:r>
              <a:rPr lang="en-IN" dirty="0">
                <a:effectLst/>
                <a:latin typeface="Times New Roman" panose="02020603050405020304" pitchFamily="18" charset="0"/>
                <a:ea typeface="Times New Roman" panose="02020603050405020304" pitchFamily="18" charset="0"/>
              </a:rPr>
              <a:t> or target.</a:t>
            </a:r>
          </a:p>
          <a:p>
            <a:pPr marL="742950" lvl="1" indent="-285750" algn="just">
              <a:spcAft>
                <a:spcPts val="900"/>
              </a:spcAft>
              <a:buSzPts val="1200"/>
            </a:pPr>
            <a:r>
              <a:rPr lang="en-IN" dirty="0" err="1">
                <a:effectLst/>
                <a:latin typeface="Times New Roman" panose="02020603050405020304" pitchFamily="18" charset="0"/>
                <a:ea typeface="Times New Roman" panose="02020603050405020304" pitchFamily="18" charset="0"/>
              </a:rPr>
              <a:t>GarageCars</a:t>
            </a:r>
            <a:r>
              <a:rPr lang="en-IN" dirty="0">
                <a:effectLst/>
                <a:latin typeface="Times New Roman" panose="02020603050405020304" pitchFamily="18" charset="0"/>
                <a:ea typeface="Times New Roman" panose="02020603050405020304" pitchFamily="18" charset="0"/>
              </a:rPr>
              <a:t> and </a:t>
            </a:r>
            <a:r>
              <a:rPr lang="en-IN" dirty="0" err="1">
                <a:effectLst/>
                <a:latin typeface="Times New Roman" panose="02020603050405020304" pitchFamily="18" charset="0"/>
                <a:ea typeface="Times New Roman" panose="02020603050405020304" pitchFamily="18" charset="0"/>
              </a:rPr>
              <a:t>GarageArea</a:t>
            </a:r>
            <a:r>
              <a:rPr lang="en-IN" dirty="0">
                <a:effectLst/>
                <a:latin typeface="Times New Roman" panose="02020603050405020304" pitchFamily="18" charset="0"/>
                <a:ea typeface="Times New Roman" panose="02020603050405020304" pitchFamily="18" charset="0"/>
              </a:rPr>
              <a:t> both are high correlation with each others (0.88)</a:t>
            </a:r>
          </a:p>
          <a:p>
            <a:pPr marL="742950" lvl="1" indent="-285750" algn="just">
              <a:spcAft>
                <a:spcPts val="900"/>
              </a:spcAft>
              <a:buSzPts val="1200"/>
            </a:pPr>
            <a:r>
              <a:rPr lang="en-IN" dirty="0" err="1">
                <a:effectLst/>
                <a:latin typeface="Times New Roman" panose="02020603050405020304" pitchFamily="18" charset="0"/>
                <a:ea typeface="Times New Roman" panose="02020603050405020304" pitchFamily="18" charset="0"/>
              </a:rPr>
              <a:t>TotRmsAbvGrd</a:t>
            </a:r>
            <a:r>
              <a:rPr lang="en-IN" dirty="0">
                <a:effectLst/>
                <a:latin typeface="Times New Roman" panose="02020603050405020304" pitchFamily="18" charset="0"/>
                <a:ea typeface="Times New Roman" panose="02020603050405020304" pitchFamily="18" charset="0"/>
              </a:rPr>
              <a:t> and </a:t>
            </a:r>
            <a:r>
              <a:rPr lang="en-IN" dirty="0" err="1">
                <a:effectLst/>
                <a:latin typeface="Times New Roman" panose="02020603050405020304" pitchFamily="18" charset="0"/>
                <a:ea typeface="Times New Roman" panose="02020603050405020304" pitchFamily="18" charset="0"/>
              </a:rPr>
              <a:t>GrLivArea</a:t>
            </a:r>
            <a:r>
              <a:rPr lang="en-IN" dirty="0">
                <a:effectLst/>
                <a:latin typeface="Times New Roman" panose="02020603050405020304" pitchFamily="18" charset="0"/>
                <a:ea typeface="Times New Roman" panose="02020603050405020304" pitchFamily="18" charset="0"/>
              </a:rPr>
              <a:t> both are high correlation with each others(0.83)</a:t>
            </a:r>
          </a:p>
          <a:p>
            <a:pPr marL="742950" lvl="1" indent="-285750" algn="just">
              <a:spcAft>
                <a:spcPts val="900"/>
              </a:spcAft>
              <a:buSzPts val="1200"/>
            </a:pPr>
            <a:r>
              <a:rPr lang="en-IN" dirty="0" err="1">
                <a:effectLst/>
                <a:latin typeface="Times New Roman" panose="02020603050405020304" pitchFamily="18" charset="0"/>
                <a:ea typeface="Times New Roman" panose="02020603050405020304" pitchFamily="18" charset="0"/>
              </a:rPr>
              <a:t>TotalBsmtSF</a:t>
            </a:r>
            <a:r>
              <a:rPr lang="en-IN" dirty="0">
                <a:effectLst/>
                <a:latin typeface="Times New Roman" panose="02020603050405020304" pitchFamily="18" charset="0"/>
                <a:ea typeface="Times New Roman" panose="02020603050405020304" pitchFamily="18" charset="0"/>
              </a:rPr>
              <a:t> and 1stFlrSF both are high correlation with each others(0.82)</a:t>
            </a:r>
          </a:p>
          <a:p>
            <a:pPr marL="742950" lvl="1" indent="-285750" algn="just">
              <a:spcAft>
                <a:spcPts val="900"/>
              </a:spcAft>
              <a:buSzPts val="1200"/>
            </a:pPr>
            <a:r>
              <a:rPr lang="en-IN" dirty="0">
                <a:effectLst/>
                <a:latin typeface="Times New Roman" panose="02020603050405020304" pitchFamily="18" charset="0"/>
                <a:ea typeface="Times New Roman" panose="02020603050405020304" pitchFamily="18" charset="0"/>
              </a:rPr>
              <a:t>Gradient Regressor is having the Accuracy of 86% which is quite a good score in predicting the model when compare with other model.</a:t>
            </a:r>
          </a:p>
          <a:p>
            <a:pPr marL="742950" lvl="1" indent="-285750" algn="just">
              <a:spcAft>
                <a:spcPts val="900"/>
              </a:spcAft>
              <a:buSzPts val="1200"/>
            </a:pPr>
            <a:r>
              <a:rPr lang="en-IN" dirty="0">
                <a:effectLst/>
                <a:latin typeface="Times New Roman" panose="02020603050405020304" pitchFamily="18" charset="0"/>
                <a:ea typeface="Times New Roman" panose="02020603050405020304" pitchFamily="18" charset="0"/>
              </a:rPr>
              <a:t>The suburb of South Melbourne has the least negative coefficient and a house bought there would cost more. </a:t>
            </a:r>
          </a:p>
          <a:p>
            <a:pPr marL="742950" lvl="1" indent="-285750" algn="just">
              <a:spcAft>
                <a:spcPts val="900"/>
              </a:spcAft>
              <a:buSzPts val="1200"/>
            </a:pPr>
            <a:r>
              <a:rPr lang="en-IN" dirty="0">
                <a:effectLst/>
                <a:latin typeface="Times New Roman" panose="02020603050405020304" pitchFamily="18" charset="0"/>
                <a:ea typeface="Times New Roman" panose="02020603050405020304" pitchFamily="18" charset="0"/>
              </a:rPr>
              <a:t>The suburb of North Melbourne has the most negative coefficient and a house bought there would cost less. </a:t>
            </a:r>
          </a:p>
          <a:p>
            <a:pPr marL="742950" lvl="1" indent="-285750" algn="just">
              <a:spcAft>
                <a:spcPts val="900"/>
              </a:spcAft>
              <a:buSzPts val="1200"/>
            </a:pPr>
            <a:r>
              <a:rPr lang="en-IN" dirty="0">
                <a:effectLst/>
                <a:latin typeface="Times New Roman" panose="02020603050405020304" pitchFamily="18" charset="0"/>
                <a:ea typeface="Times New Roman" panose="02020603050405020304" pitchFamily="18" charset="0"/>
              </a:rPr>
              <a:t>The predictive model i.e. Gradient Regressor accounts for 86% of the variation in prices, which indicates a good accuracy in the predictions. </a:t>
            </a:r>
          </a:p>
          <a:p>
            <a:pPr marL="742950" lvl="1" indent="-285750" algn="just">
              <a:spcAft>
                <a:spcPts val="900"/>
              </a:spcAft>
              <a:buSzPts val="1200"/>
            </a:pPr>
            <a:r>
              <a:rPr lang="en-IN" dirty="0">
                <a:effectLst/>
                <a:latin typeface="Times New Roman" panose="02020603050405020304" pitchFamily="18" charset="0"/>
                <a:ea typeface="Times New Roman" panose="02020603050405020304" pitchFamily="18" charset="0"/>
              </a:rPr>
              <a:t>The model's accuracy and reliability can be improved by excluding the outliers from the model data in future work.</a:t>
            </a:r>
          </a:p>
          <a:p>
            <a:pPr algn="just"/>
            <a:endParaRPr lang="en-IN" sz="1800" dirty="0"/>
          </a:p>
        </p:txBody>
      </p:sp>
    </p:spTree>
    <p:extLst>
      <p:ext uri="{BB962C8B-B14F-4D97-AF65-F5344CB8AC3E}">
        <p14:creationId xmlns:p14="http://schemas.microsoft.com/office/powerpoint/2010/main" val="2684954008"/>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3.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{21DA24B4-BDD0-44FB-BDFA-468E74AE6FA1}tf11437505_win32</Template>
  <TotalTime>36</TotalTime>
  <Words>867</Words>
  <Application>Microsoft Office PowerPoint</Application>
  <PresentationFormat>Widescreen</PresentationFormat>
  <Paragraphs>43</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Calibri</vt:lpstr>
      <vt:lpstr>Georgia Pro Cond Light</vt:lpstr>
      <vt:lpstr>Speak Pro</vt:lpstr>
      <vt:lpstr>Symbol</vt:lpstr>
      <vt:lpstr>Times New Roman</vt:lpstr>
      <vt:lpstr>RetrospectVTI</vt:lpstr>
      <vt:lpstr>HOUSING: PRICE PREDICTION</vt:lpstr>
      <vt:lpstr>Problem Statement</vt:lpstr>
      <vt:lpstr>Understanding</vt:lpstr>
      <vt:lpstr>EDA</vt:lpstr>
      <vt:lpstr>EDA</vt:lpstr>
      <vt:lpstr>Visualisation – Univariant Analysis</vt:lpstr>
      <vt:lpstr>Bi Variant Analysis  - Target Variable is Sales Price</vt:lpstr>
      <vt:lpstr>Multi Variant Ananlysis</vt:lpstr>
      <vt:lpstr>Steps and Assumptions</vt:lpstr>
      <vt:lpstr>Model – Lasso Regression</vt:lpstr>
      <vt:lpstr>Ridge Regression</vt:lpstr>
      <vt:lpstr>Decision Tree</vt:lpstr>
      <vt:lpstr>Random Forest</vt:lpstr>
      <vt:lpstr>Gradient Regressor – Finalised Model</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HOUSING: PRICE PREDICTION</dc:title>
  <dc:creator>Mehaboob Basha Sheik</dc:creator>
  <cp:lastModifiedBy>Mehaboob Basha Sheik</cp:lastModifiedBy>
  <cp:revision>5</cp:revision>
  <dcterms:created xsi:type="dcterms:W3CDTF">2021-06-06T17:48:00Z</dcterms:created>
  <dcterms:modified xsi:type="dcterms:W3CDTF">2021-06-06T18:24:18Z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